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34"/>
  </p:notesMasterIdLst>
  <p:handoutMasterIdLst>
    <p:handoutMasterId r:id="rId35"/>
  </p:handoutMasterIdLst>
  <p:sldIdLst>
    <p:sldId id="265" r:id="rId3"/>
    <p:sldId id="257" r:id="rId4"/>
    <p:sldId id="264" r:id="rId5"/>
    <p:sldId id="262" r:id="rId6"/>
    <p:sldId id="266" r:id="rId7"/>
    <p:sldId id="267" r:id="rId8"/>
    <p:sldId id="268" r:id="rId9"/>
    <p:sldId id="269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92" r:id="rId21"/>
    <p:sldId id="291" r:id="rId22"/>
    <p:sldId id="293" r:id="rId23"/>
    <p:sldId id="282" r:id="rId24"/>
    <p:sldId id="283" r:id="rId25"/>
    <p:sldId id="284" r:id="rId26"/>
    <p:sldId id="285" r:id="rId27"/>
    <p:sldId id="286" r:id="rId28"/>
    <p:sldId id="294" r:id="rId29"/>
    <p:sldId id="287" r:id="rId30"/>
    <p:sldId id="295" r:id="rId31"/>
    <p:sldId id="296" r:id="rId32"/>
    <p:sldId id="26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88" y="10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 smtClean="0"/>
              <a:t>Имя и контактные данные автора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smtClean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 smtClean="0"/>
              <a:t>Контактные данные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 smtClean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Пятый уровень</a:t>
            </a:r>
          </a:p>
          <a:p>
            <a:pPr lvl="4"/>
            <a:r>
              <a:rPr lang="ru-RU" dirty="0" smtClean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673862"/>
            <a:ext cx="6400800" cy="705749"/>
          </a:xfrm>
        </p:spPr>
        <p:txBody>
          <a:bodyPr>
            <a:normAutofit/>
          </a:bodyPr>
          <a:lstStyle/>
          <a:p>
            <a:r>
              <a:rPr lang="ru-RU" dirty="0"/>
              <a:t>Анализ транспортного потока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46313" y="2551042"/>
            <a:ext cx="6626087" cy="18950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К41102с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Казак Сергей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Сергеевич</a:t>
            </a:r>
          </a:p>
          <a:p>
            <a:pPr algn="l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 Капитонов Александр Александрович,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 технических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г. Санкт-Петербург 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   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E</a:t>
            </a:r>
            <a:r>
              <a:rPr lang="nl-NL" dirty="0" smtClean="0"/>
              <a:t>-mail@corp.</a:t>
            </a:r>
            <a:r>
              <a:rPr lang="en-US" dirty="0" err="1" smtClean="0"/>
              <a:t>ifmo.ru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1"/>
          <p:cNvSpPr>
            <a:spLocks noGrp="1"/>
          </p:cNvSpPr>
          <p:nvPr>
            <p:ph sz="half" idx="1"/>
          </p:nvPr>
        </p:nvSpPr>
        <p:spPr>
          <a:xfrm>
            <a:off x="121186" y="694063"/>
            <a:ext cx="8890612" cy="37677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Причины выбора готового решения:</a:t>
            </a:r>
          </a:p>
          <a:p>
            <a:pPr lvl="0" algn="just"/>
            <a:r>
              <a:rPr lang="ru-RU" dirty="0"/>
              <a:t>Написать свое приложение подсчета трафика задача, требующая хорошего уровня знания программного кода, машинного обучения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pPr lvl="0" algn="just"/>
            <a:r>
              <a:rPr lang="ru-RU" dirty="0"/>
              <a:t>Качество работы приложения (выполненного самостоятельно и выполненного компанией которая на этом специализируется будет скорее всего разного уровня)</a:t>
            </a:r>
          </a:p>
          <a:p>
            <a:pPr lvl="0" algn="just"/>
            <a:r>
              <a:rPr lang="ru-RU" dirty="0"/>
              <a:t>Время выполнения проекта </a:t>
            </a:r>
          </a:p>
          <a:p>
            <a:pPr lvl="0" algn="just"/>
            <a:r>
              <a:rPr lang="ru-RU" dirty="0"/>
              <a:t>И др.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04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/>
          <p:cNvSpPr>
            <a:spLocks noGrp="1"/>
          </p:cNvSpPr>
          <p:nvPr>
            <p:ph sz="half" idx="1"/>
          </p:nvPr>
        </p:nvSpPr>
        <p:spPr>
          <a:xfrm>
            <a:off x="121186" y="694063"/>
            <a:ext cx="8890612" cy="37677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Полученные в результате анализа данные могут быть использованы:</a:t>
            </a:r>
          </a:p>
          <a:p>
            <a:pPr algn="just"/>
            <a:r>
              <a:rPr lang="ru-RU" dirty="0"/>
              <a:t>Д</a:t>
            </a:r>
            <a:r>
              <a:rPr lang="ru-RU" dirty="0" smtClean="0"/>
              <a:t>ля </a:t>
            </a:r>
            <a:r>
              <a:rPr lang="ru-RU" dirty="0"/>
              <a:t>оценки интенсивности движения транспорта и людей; </a:t>
            </a:r>
          </a:p>
          <a:p>
            <a:pPr algn="just"/>
            <a:r>
              <a:rPr lang="ru-RU" dirty="0"/>
              <a:t>У</a:t>
            </a:r>
            <a:r>
              <a:rPr lang="ru-RU" dirty="0" smtClean="0"/>
              <a:t>лучшения </a:t>
            </a:r>
            <a:r>
              <a:rPr lang="ru-RU" dirty="0"/>
              <a:t>пропускной способности автомобильных дорог; </a:t>
            </a:r>
          </a:p>
          <a:p>
            <a:pPr algn="just"/>
            <a:r>
              <a:rPr lang="ru-RU" dirty="0"/>
              <a:t>П</a:t>
            </a:r>
            <a:r>
              <a:rPr lang="ru-RU" dirty="0" smtClean="0"/>
              <a:t>остроения </a:t>
            </a:r>
            <a:r>
              <a:rPr lang="ru-RU" dirty="0"/>
              <a:t>и прогнозирования моделей транспортных и пешеходных потоков; </a:t>
            </a:r>
          </a:p>
          <a:p>
            <a:pPr algn="just"/>
            <a:r>
              <a:rPr lang="ru-RU" dirty="0"/>
              <a:t>С</a:t>
            </a:r>
            <a:r>
              <a:rPr lang="ru-RU" dirty="0" smtClean="0"/>
              <a:t>бора </a:t>
            </a:r>
            <a:r>
              <a:rPr lang="ru-RU" dirty="0"/>
              <a:t>статистики для принятия решений о размещении новых объектов строительства. </a:t>
            </a:r>
          </a:p>
          <a:p>
            <a:pPr algn="just"/>
            <a:r>
              <a:rPr lang="ru-RU" dirty="0"/>
              <a:t> </a:t>
            </a:r>
            <a:r>
              <a:rPr lang="ru-RU" dirty="0" smtClean="0"/>
              <a:t>и </a:t>
            </a:r>
            <a:r>
              <a:rPr lang="ru-RU" dirty="0"/>
              <a:t>др. </a:t>
            </a:r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985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4"/>
          <p:cNvSpPr>
            <a:spLocks noGrp="1"/>
          </p:cNvSpPr>
          <p:nvPr>
            <p:ph type="title"/>
          </p:nvPr>
        </p:nvSpPr>
        <p:spPr>
          <a:xfrm>
            <a:off x="143219" y="1279240"/>
            <a:ext cx="8543581" cy="100045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 дорожного движения при помощи программы </a:t>
            </a:r>
            <a:r>
              <a:rPr lang="en-US" dirty="0"/>
              <a:t>AVEDEX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17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1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40425" y="1395917"/>
            <a:ext cx="3203575" cy="242371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572877"/>
            <a:ext cx="5940425" cy="38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0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6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 rotWithShape="1">
          <a:blip r:embed="rId2"/>
          <a:srcRect l="67023" t="4943" b="38173"/>
          <a:stretch/>
        </p:blipFill>
        <p:spPr bwMode="auto">
          <a:xfrm>
            <a:off x="0" y="699396"/>
            <a:ext cx="5453348" cy="4444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30653"/>
              </p:ext>
            </p:extLst>
          </p:nvPr>
        </p:nvGraphicFramePr>
        <p:xfrm>
          <a:off x="5453348" y="1123720"/>
          <a:ext cx="3580483" cy="288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67">
                  <a:extLst>
                    <a:ext uri="{9D8B030D-6E8A-4147-A177-3AD203B41FA5}">
                      <a16:colId xmlns:a16="http://schemas.microsoft.com/office/drawing/2014/main" val="1363391169"/>
                    </a:ext>
                  </a:extLst>
                </a:gridCol>
                <a:gridCol w="948056">
                  <a:extLst>
                    <a:ext uri="{9D8B030D-6E8A-4147-A177-3AD203B41FA5}">
                      <a16:colId xmlns:a16="http://schemas.microsoft.com/office/drawing/2014/main" val="1465918733"/>
                    </a:ext>
                  </a:extLst>
                </a:gridCol>
                <a:gridCol w="1731860">
                  <a:extLst>
                    <a:ext uri="{9D8B030D-6E8A-4147-A177-3AD203B41FA5}">
                      <a16:colId xmlns:a16="http://schemas.microsoft.com/office/drawing/2014/main" val="1002519452"/>
                    </a:ext>
                  </a:extLst>
                </a:gridCol>
              </a:tblGrid>
              <a:tr h="517398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Встречная полоса (синяя)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Попутная полоса (оранжевая)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86427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Легковые 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32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smtClean="0">
                          <a:effectLst/>
                        </a:rPr>
                        <a:t>37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84866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Грузовые 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5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482529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мотоциклы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2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932764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Микроавтобусы 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ru-RU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6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16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36434"/>
            <a:ext cx="9022814" cy="43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3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099660"/>
            <a:ext cx="8229600" cy="8187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В</a:t>
            </a:r>
            <a:r>
              <a:rPr lang="ru-RU" dirty="0" smtClean="0"/>
              <a:t>идео с камеры </a:t>
            </a:r>
            <a:r>
              <a:rPr lang="ru-RU" dirty="0"/>
              <a:t>дорожного движения в программе</a:t>
            </a:r>
            <a:r>
              <a:rPr lang="ru-RU" dirty="0" smtClean="0"/>
              <a:t> (выезд на трассу А-181)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186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Колонтитул</a:t>
            </a:r>
            <a:endParaRPr lang="en-US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t="9122" b="336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481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661" y="1570786"/>
            <a:ext cx="4457079" cy="2418119"/>
          </a:xfrm>
        </p:spPr>
        <p:txBody>
          <a:bodyPr>
            <a:normAutofit/>
          </a:bodyPr>
          <a:lstStyle/>
          <a:p>
            <a:pPr lvl="0" algn="ctr"/>
            <a:r>
              <a:rPr lang="ru-RU" sz="3600" b="1" dirty="0">
                <a:solidFill>
                  <a:srgbClr val="000000"/>
                </a:solidFill>
              </a:rPr>
              <a:t>Цель </a:t>
            </a:r>
            <a:r>
              <a:rPr lang="ru-RU" sz="3600" b="1" dirty="0" smtClean="0">
                <a:solidFill>
                  <a:srgbClr val="000000"/>
                </a:solidFill>
              </a:rPr>
              <a:t>исследования</a:t>
            </a: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/>
            </a:r>
            <a:br>
              <a:rPr lang="ru-RU" sz="2400" dirty="0"/>
            </a:b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Колонтитул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47" y="757164"/>
            <a:ext cx="5266047" cy="43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Колонтитул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9089" b="3935"/>
          <a:stretch/>
        </p:blipFill>
        <p:spPr>
          <a:xfrm>
            <a:off x="0" y="0"/>
            <a:ext cx="105133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928" t="3154" r="2011" b="789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356644"/>
              </p:ext>
            </p:extLst>
          </p:nvPr>
        </p:nvGraphicFramePr>
        <p:xfrm>
          <a:off x="6125378" y="1245529"/>
          <a:ext cx="3018622" cy="1662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537">
                  <a:extLst>
                    <a:ext uri="{9D8B030D-6E8A-4147-A177-3AD203B41FA5}">
                      <a16:colId xmlns:a16="http://schemas.microsoft.com/office/drawing/2014/main" val="3717926304"/>
                    </a:ext>
                  </a:extLst>
                </a:gridCol>
                <a:gridCol w="1548085">
                  <a:extLst>
                    <a:ext uri="{9D8B030D-6E8A-4147-A177-3AD203B41FA5}">
                      <a16:colId xmlns:a16="http://schemas.microsoft.com/office/drawing/2014/main" val="1488437718"/>
                    </a:ext>
                  </a:extLst>
                </a:gridCol>
              </a:tblGrid>
              <a:tr h="41573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Встречная полоса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75155"/>
                  </a:ext>
                </a:extLst>
              </a:tr>
              <a:tr h="4157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Легковые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27954"/>
                  </a:ext>
                </a:extLst>
              </a:tr>
              <a:tr h="4157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Грузовые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958679"/>
                  </a:ext>
                </a:extLst>
              </a:tr>
              <a:tr h="4157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мотоциклы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74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2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953" t="679" r="9683"/>
          <a:stretch/>
        </p:blipFill>
        <p:spPr bwMode="auto">
          <a:xfrm>
            <a:off x="-22035" y="-1"/>
            <a:ext cx="9055865" cy="52440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35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90130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Далее я решил попробовать видео с телефона в программе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348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06376"/>
              </p:ext>
            </p:extLst>
          </p:nvPr>
        </p:nvGraphicFramePr>
        <p:xfrm>
          <a:off x="6122283" y="2248064"/>
          <a:ext cx="302171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045">
                  <a:extLst>
                    <a:ext uri="{9D8B030D-6E8A-4147-A177-3AD203B41FA5}">
                      <a16:colId xmlns:a16="http://schemas.microsoft.com/office/drawing/2014/main" val="3241648514"/>
                    </a:ext>
                  </a:extLst>
                </a:gridCol>
                <a:gridCol w="1549672">
                  <a:extLst>
                    <a:ext uri="{9D8B030D-6E8A-4147-A177-3AD203B41FA5}">
                      <a16:colId xmlns:a16="http://schemas.microsoft.com/office/drawing/2014/main" val="257113606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Полоса</a:t>
                      </a:r>
                      <a:r>
                        <a:rPr lang="ru-RU" sz="1100" baseline="0" dirty="0" smtClean="0">
                          <a:effectLst/>
                        </a:rPr>
                        <a:t> подсчета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253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Легковые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751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Грузовые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3579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мотоциклы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9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3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902" b="4543"/>
          <a:stretch/>
        </p:blipFill>
        <p:spPr>
          <a:xfrm>
            <a:off x="0" y="2116"/>
            <a:ext cx="9144000" cy="4907814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53211"/>
              </p:ext>
            </p:extLst>
          </p:nvPr>
        </p:nvGraphicFramePr>
        <p:xfrm>
          <a:off x="6175513" y="1611959"/>
          <a:ext cx="296848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114">
                  <a:extLst>
                    <a:ext uri="{9D8B030D-6E8A-4147-A177-3AD203B41FA5}">
                      <a16:colId xmlns:a16="http://schemas.microsoft.com/office/drawing/2014/main" val="3241648514"/>
                    </a:ext>
                  </a:extLst>
                </a:gridCol>
                <a:gridCol w="1522373">
                  <a:extLst>
                    <a:ext uri="{9D8B030D-6E8A-4147-A177-3AD203B41FA5}">
                      <a16:colId xmlns:a16="http://schemas.microsoft.com/office/drawing/2014/main" val="2571136066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Полоса</a:t>
                      </a:r>
                      <a:r>
                        <a:rPr lang="ru-RU" sz="1100" baseline="0" dirty="0" smtClean="0">
                          <a:effectLst/>
                        </a:rPr>
                        <a:t> подсчета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253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Легковые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6751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Грузовые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3579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 smtClean="0">
                          <a:effectLst/>
                        </a:rPr>
                        <a:t>микроавтобус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ru-RU" sz="1100" dirty="0" smtClean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92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12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 rotWithShape="1">
          <a:blip r:embed="rId2"/>
          <a:srcRect t="9122" b="507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485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9152" y="1237622"/>
            <a:ext cx="9044848" cy="3173739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ru-RU" dirty="0" smtClean="0"/>
              <a:t>Произведен разбор видов камер </a:t>
            </a:r>
          </a:p>
          <a:p>
            <a:pPr lvl="0" algn="just"/>
            <a:r>
              <a:rPr lang="ru-RU" dirty="0" smtClean="0"/>
              <a:t>Договорился </a:t>
            </a:r>
            <a:r>
              <a:rPr lang="ru-RU" dirty="0"/>
              <a:t>с компанией </a:t>
            </a:r>
            <a:r>
              <a:rPr lang="en-US" dirty="0" err="1"/>
              <a:t>Mallenom</a:t>
            </a:r>
            <a:r>
              <a:rPr lang="en-US" dirty="0"/>
              <a:t> Systems</a:t>
            </a:r>
            <a:r>
              <a:rPr lang="ru-RU" dirty="0"/>
              <a:t> о предоставлении доступа к программе </a:t>
            </a:r>
            <a:r>
              <a:rPr lang="en-US" dirty="0"/>
              <a:t>AVEDEX</a:t>
            </a:r>
            <a:r>
              <a:rPr lang="ru-RU" dirty="0"/>
              <a:t> для анализа дорожного движения.</a:t>
            </a:r>
          </a:p>
          <a:p>
            <a:pPr algn="just"/>
            <a:r>
              <a:rPr lang="ru-RU" dirty="0"/>
              <a:t>Произвел анализ работы данного программного </a:t>
            </a:r>
            <a:r>
              <a:rPr lang="ru-RU" dirty="0" smtClean="0"/>
              <a:t>обеспечения</a:t>
            </a:r>
          </a:p>
          <a:p>
            <a:pPr algn="just"/>
            <a:r>
              <a:rPr lang="ru-RU" dirty="0" smtClean="0"/>
              <a:t>Установлены проблемы нахождения авто на видео</a:t>
            </a:r>
          </a:p>
          <a:p>
            <a:pPr algn="just"/>
            <a:r>
              <a:rPr lang="ru-RU" dirty="0" smtClean="0"/>
              <a:t>Необходимо иметь свою камеру видеонаблюдения размещенную на конкретной дороге ( что собственно тоже является проблемой исследования)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6776" y="617140"/>
            <a:ext cx="8229600" cy="620483"/>
          </a:xfrm>
        </p:spPr>
        <p:txBody>
          <a:bodyPr>
            <a:normAutofit/>
          </a:bodyPr>
          <a:lstStyle/>
          <a:p>
            <a:r>
              <a:rPr lang="ru-RU" dirty="0" smtClean="0"/>
              <a:t>Выводы по работе: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175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120557"/>
            <a:ext cx="8554598" cy="4062693"/>
          </a:xfrm>
        </p:spPr>
        <p:txBody>
          <a:bodyPr>
            <a:normAutofit/>
          </a:bodyPr>
          <a:lstStyle/>
          <a:p>
            <a:r>
              <a:rPr lang="ru-RU" dirty="0"/>
              <a:t>Количество проезжающих авто в день по трассе не было установлено, так как: </a:t>
            </a:r>
          </a:p>
          <a:p>
            <a:pPr marL="0" indent="0">
              <a:buNone/>
            </a:pPr>
            <a:r>
              <a:rPr lang="ru-RU" dirty="0"/>
              <a:t>1) Нет возможности подключиться к камере дорожного наблюдения </a:t>
            </a:r>
            <a:r>
              <a:rPr lang="ru-RU" dirty="0" smtClean="0"/>
              <a:t>(проблема </a:t>
            </a:r>
            <a:r>
              <a:rPr lang="ru-RU" dirty="0"/>
              <a:t>протоколов)</a:t>
            </a:r>
          </a:p>
          <a:p>
            <a:pPr marL="0" indent="0">
              <a:buNone/>
            </a:pPr>
            <a:r>
              <a:rPr lang="ru-RU" dirty="0"/>
              <a:t>2) Эта дорога имеет множество разветвлений и с вороток  в различные поселки и </a:t>
            </a:r>
            <a:r>
              <a:rPr lang="ru-RU" dirty="0" smtClean="0"/>
              <a:t>города (что сильно усложняет задачу)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</a:t>
            </a:r>
            <a:r>
              <a:rPr lang="ru-RU" dirty="0" smtClean="0"/>
              <a:t>) Данная дорога находится в данный момент в реконструкции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472488" cy="1128713"/>
          </a:xfrm>
        </p:spPr>
        <p:txBody>
          <a:bodyPr>
            <a:normAutofit/>
          </a:bodyPr>
          <a:lstStyle/>
          <a:p>
            <a:pPr lvl="0" algn="ctr"/>
            <a:r>
              <a:rPr lang="ru-RU" dirty="0" smtClean="0">
                <a:solidFill>
                  <a:srgbClr val="000000"/>
                </a:solidFill>
              </a:rPr>
              <a:t>Ряд задач которые необходимо решить в ходе работы: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321" y="1928813"/>
            <a:ext cx="8824510" cy="2654204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ru-RU" b="1" dirty="0" smtClean="0">
                <a:solidFill>
                  <a:srgbClr val="000000"/>
                </a:solidFill>
              </a:rPr>
              <a:t>Обзор вариантов анализа, исследования и получения информации о </a:t>
            </a:r>
            <a:r>
              <a:rPr lang="ru-RU" b="1" dirty="0">
                <a:solidFill>
                  <a:srgbClr val="000000"/>
                </a:solidFill>
              </a:rPr>
              <a:t>дорожной </a:t>
            </a:r>
            <a:r>
              <a:rPr lang="ru-RU" b="1" dirty="0" smtClean="0">
                <a:solidFill>
                  <a:srgbClr val="000000"/>
                </a:solidFill>
              </a:rPr>
              <a:t>обстановке</a:t>
            </a:r>
          </a:p>
          <a:p>
            <a:pPr lvl="0" algn="just"/>
            <a:r>
              <a:rPr lang="ru-RU" b="1" dirty="0" smtClean="0">
                <a:solidFill>
                  <a:srgbClr val="000000"/>
                </a:solidFill>
              </a:rPr>
              <a:t>Проблемы </a:t>
            </a:r>
            <a:r>
              <a:rPr lang="ru-RU" b="1" dirty="0">
                <a:solidFill>
                  <a:srgbClr val="000000"/>
                </a:solidFill>
              </a:rPr>
              <a:t>изучения транспортного потока </a:t>
            </a:r>
          </a:p>
          <a:p>
            <a:pPr lvl="0" algn="just"/>
            <a:r>
              <a:rPr lang="ru-RU" b="1" dirty="0" smtClean="0">
                <a:solidFill>
                  <a:srgbClr val="000000"/>
                </a:solidFill>
              </a:rPr>
              <a:t>Выбрать </a:t>
            </a:r>
            <a:r>
              <a:rPr lang="ru-RU" b="1" dirty="0">
                <a:solidFill>
                  <a:srgbClr val="000000"/>
                </a:solidFill>
              </a:rPr>
              <a:t>способ изучения транспортного потока</a:t>
            </a:r>
          </a:p>
          <a:p>
            <a:pPr lvl="0" algn="just"/>
            <a:r>
              <a:rPr lang="ru-RU" b="1" dirty="0">
                <a:solidFill>
                  <a:srgbClr val="000000"/>
                </a:solidFill>
              </a:rPr>
              <a:t>Произвести описание размещений камер</a:t>
            </a:r>
          </a:p>
          <a:p>
            <a:pPr lvl="0" algn="just"/>
            <a:r>
              <a:rPr lang="ru-RU" b="1" dirty="0">
                <a:solidFill>
                  <a:srgbClr val="000000"/>
                </a:solidFill>
              </a:rPr>
              <a:t>Софт для изучения транспортного потока.</a:t>
            </a:r>
          </a:p>
          <a:p>
            <a:pPr lvl="0" algn="just"/>
            <a:r>
              <a:rPr lang="ru-RU" b="1" dirty="0">
                <a:solidFill>
                  <a:srgbClr val="000000"/>
                </a:solidFill>
              </a:rPr>
              <a:t>Сбор данных</a:t>
            </a:r>
          </a:p>
          <a:p>
            <a:pPr lvl="0" algn="just"/>
            <a:r>
              <a:rPr lang="ru-RU" b="1" dirty="0" smtClean="0">
                <a:solidFill>
                  <a:srgbClr val="000000"/>
                </a:solidFill>
              </a:rPr>
              <a:t>Вывод</a:t>
            </a:r>
            <a:endParaRPr lang="ru-RU" b="1" dirty="0">
              <a:solidFill>
                <a:srgbClr val="000000"/>
              </a:solidFill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smtClean="0"/>
              <a:t>Колонтитул</a:t>
            </a:r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1994722"/>
          </a:xfrm>
        </p:spPr>
        <p:txBody>
          <a:bodyPr>
            <a:normAutofit/>
          </a:bodyPr>
          <a:lstStyle/>
          <a:p>
            <a:r>
              <a:rPr lang="ru-RU" dirty="0" smtClean="0"/>
              <a:t>Ссылка</a:t>
            </a:r>
            <a:r>
              <a:rPr lang="en-US" dirty="0" smtClean="0"/>
              <a:t> </a:t>
            </a:r>
            <a:r>
              <a:rPr lang="ru-RU" dirty="0" smtClean="0"/>
              <a:t>на статью в </a:t>
            </a:r>
            <a:r>
              <a:rPr lang="en-US" dirty="0" smtClean="0"/>
              <a:t>medium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/>
              <a:t>sergey-kazak.medium.com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4073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490643"/>
            <a:ext cx="8229600" cy="594122"/>
          </a:xfrm>
        </p:spPr>
        <p:txBody>
          <a:bodyPr/>
          <a:lstStyle/>
          <a:p>
            <a:r>
              <a:rPr lang="en-US" dirty="0" smtClean="0"/>
              <a:t>www.</a:t>
            </a:r>
            <a:r>
              <a:rPr lang="pl-PL" dirty="0" smtClean="0"/>
              <a:t>ifmo.ru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072438" cy="989437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>
                <a:solidFill>
                  <a:srgbClr val="000000"/>
                </a:solidFill>
              </a:rPr>
              <a:t>Обзор вариантов анализа, исследования и получения информации о дорожной обстановке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916935"/>
            <a:ext cx="8072439" cy="2845115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ru-RU" b="1" dirty="0"/>
              <a:t>Использование дорожных детекторов (дорогое решение)</a:t>
            </a:r>
          </a:p>
          <a:p>
            <a:pPr lvl="0" algn="just"/>
            <a:r>
              <a:rPr lang="ru-RU" b="1" dirty="0"/>
              <a:t>Использование мобильных устройств (ГЛОНАСС/GPS) примером может послужить </a:t>
            </a:r>
            <a:r>
              <a:rPr lang="en-US" b="1" dirty="0"/>
              <a:t>Waze</a:t>
            </a:r>
            <a:r>
              <a:rPr lang="ru-RU" b="1" dirty="0"/>
              <a:t>, Яндекс</a:t>
            </a:r>
          </a:p>
          <a:p>
            <a:pPr lvl="0" algn="just"/>
            <a:r>
              <a:rPr lang="ru-RU" b="1" dirty="0"/>
              <a:t>Системы автоматического наблюдения за трафиком (</a:t>
            </a:r>
            <a:r>
              <a:rPr lang="en-US" b="1" dirty="0" err="1"/>
              <a:t>Avedex</a:t>
            </a:r>
            <a:r>
              <a:rPr lang="ru-RU" b="1" dirty="0"/>
              <a:t>)</a:t>
            </a:r>
          </a:p>
          <a:p>
            <a:pPr lvl="0" algn="just"/>
            <a:r>
              <a:rPr lang="ru-RU" b="1" dirty="0"/>
              <a:t>И др.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7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9489" y="672030"/>
            <a:ext cx="8610199" cy="1256784"/>
          </a:xfrm>
        </p:spPr>
        <p:txBody>
          <a:bodyPr>
            <a:normAutofit/>
          </a:bodyPr>
          <a:lstStyle/>
          <a:p>
            <a:pPr lvl="0" algn="ctr"/>
            <a:r>
              <a:rPr lang="ru-RU" dirty="0">
                <a:solidFill>
                  <a:srgbClr val="000000"/>
                </a:solidFill>
              </a:rPr>
              <a:t>Проблемы изучения транспортного потока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09321" y="1575413"/>
            <a:ext cx="8824510" cy="2864386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ru-RU" b="1" dirty="0"/>
              <a:t>Освещение наблюдаемого участка в темное время суток</a:t>
            </a:r>
            <a:endParaRPr lang="ru-RU" dirty="0"/>
          </a:p>
          <a:p>
            <a:pPr lvl="0" algn="just"/>
            <a:r>
              <a:rPr lang="ru-RU" b="1" dirty="0"/>
              <a:t>Высокая плотность потока </a:t>
            </a:r>
            <a:endParaRPr lang="ru-RU" dirty="0"/>
          </a:p>
          <a:p>
            <a:pPr lvl="0" algn="just"/>
            <a:r>
              <a:rPr lang="ru-RU" b="1" dirty="0"/>
              <a:t>Перекрытие машин другими участниками движения</a:t>
            </a:r>
            <a:endParaRPr lang="ru-RU" dirty="0"/>
          </a:p>
          <a:p>
            <a:pPr lvl="0" algn="just"/>
            <a:r>
              <a:rPr lang="ru-RU" b="1" dirty="0"/>
              <a:t>Задача обнаружения скоростного расщепления потока</a:t>
            </a:r>
            <a:endParaRPr lang="ru-RU" dirty="0"/>
          </a:p>
          <a:p>
            <a:pPr lvl="0" algn="just"/>
            <a:r>
              <a:rPr lang="ru-RU" b="1" dirty="0"/>
              <a:t>Погодные </a:t>
            </a:r>
            <a:r>
              <a:rPr lang="ru-RU" b="1" dirty="0" smtClean="0"/>
              <a:t>условия</a:t>
            </a:r>
          </a:p>
          <a:p>
            <a:pPr lvl="0" algn="just"/>
            <a:r>
              <a:rPr lang="ru-RU" b="1" dirty="0"/>
              <a:t>Различные схемы установки </a:t>
            </a:r>
            <a:r>
              <a:rPr lang="ru-RU" b="1" dirty="0" smtClean="0"/>
              <a:t>видеонаблюдения</a:t>
            </a:r>
          </a:p>
          <a:p>
            <a:pPr lvl="0" algn="just"/>
            <a:r>
              <a:rPr lang="ru-RU" b="1" dirty="0"/>
              <a:t>Качество видео с камер и их </a:t>
            </a:r>
            <a:r>
              <a:rPr lang="ru-RU" b="1" dirty="0" smtClean="0"/>
              <a:t>размещение</a:t>
            </a:r>
          </a:p>
          <a:p>
            <a:pPr lvl="0" algn="just"/>
            <a:r>
              <a:rPr lang="ru-RU" b="1" dirty="0"/>
              <a:t>И др.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2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International Students and Scholars Rock</a:t>
            </a:r>
            <a:endParaRPr lang="en-US" dirty="0"/>
          </a:p>
        </p:txBody>
      </p:sp>
      <p:pic>
        <p:nvPicPr>
          <p:cNvPr id="7" name="Рисунок 6" descr="Плохое освещение - Заметка - Колючий Саров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88"/>
            <a:ext cx="4307595" cy="277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Пробки на автобанах обходятся Германии в 100 миллиардов евро | Советы  туристам в Германии | DW | 14.03.20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95" y="0"/>
            <a:ext cx="4836405" cy="275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8844"/>
          <a:stretch/>
        </p:blipFill>
        <p:spPr bwMode="auto">
          <a:xfrm>
            <a:off x="4307595" y="2728280"/>
            <a:ext cx="4836405" cy="2239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Погодных условий: стоковые фото, изображения | Скачать Погодных условий  картинки на Depositpho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8280"/>
            <a:ext cx="4307595" cy="21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8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363558"/>
            <a:ext cx="8989764" cy="121185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Виды камер видеонаблюдения и их размещение </a:t>
            </a:r>
          </a:p>
        </p:txBody>
      </p:sp>
      <p:sp>
        <p:nvSpPr>
          <p:cNvPr id="3" name="AutoShape 2" descr="Масонские книги - ReadRa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9321" y="1575413"/>
            <a:ext cx="4054207" cy="2864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 методу установки камеры делятся на 2 типа:</a:t>
            </a:r>
          </a:p>
          <a:p>
            <a:pPr lvl="0"/>
            <a:r>
              <a:rPr lang="ru-RU" dirty="0"/>
              <a:t>Стационарные</a:t>
            </a:r>
          </a:p>
          <a:p>
            <a:pPr lvl="0"/>
            <a:r>
              <a:rPr lang="ru-RU" dirty="0"/>
              <a:t>Мобильные</a:t>
            </a:r>
          </a:p>
          <a:p>
            <a:pPr lvl="0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03354" y="1575413"/>
            <a:ext cx="4054207" cy="223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Далее камеры делятся на три типа:</a:t>
            </a:r>
          </a:p>
          <a:p>
            <a:pPr lvl="0"/>
            <a:r>
              <a:rPr lang="ru-RU" dirty="0"/>
              <a:t>Радарные</a:t>
            </a:r>
          </a:p>
          <a:p>
            <a:pPr lvl="0"/>
            <a:r>
              <a:rPr lang="ru-RU" dirty="0" err="1"/>
              <a:t>Видеофиксации</a:t>
            </a:r>
            <a:r>
              <a:rPr lang="ru-RU" dirty="0"/>
              <a:t> </a:t>
            </a:r>
          </a:p>
          <a:p>
            <a:pPr lvl="0"/>
            <a:r>
              <a:rPr lang="ru-RU" dirty="0"/>
              <a:t>Лазерные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3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0" y="2258458"/>
            <a:ext cx="9011798" cy="594912"/>
          </a:xfrm>
        </p:spPr>
        <p:txBody>
          <a:bodyPr numCol="3"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b="1" dirty="0"/>
              <a:t>«</a:t>
            </a:r>
            <a:r>
              <a:rPr lang="ru-RU" sz="1800" b="1" dirty="0" err="1"/>
              <a:t>Автодория</a:t>
            </a:r>
            <a:r>
              <a:rPr lang="ru-RU" sz="1800" b="1" dirty="0"/>
              <a:t>»</a:t>
            </a:r>
          </a:p>
          <a:p>
            <a:pPr marL="0" indent="0">
              <a:buNone/>
            </a:pPr>
            <a:r>
              <a:rPr lang="ru-RU" sz="1800" b="1" dirty="0" smtClean="0"/>
              <a:t>«</a:t>
            </a:r>
            <a:r>
              <a:rPr lang="ru-RU" sz="1800" b="1" dirty="0"/>
              <a:t>Стрелка-СТ»(нового образца</a:t>
            </a:r>
            <a:r>
              <a:rPr lang="ru-RU" sz="1800" b="1" dirty="0" smtClean="0"/>
              <a:t>)</a:t>
            </a:r>
          </a:p>
          <a:p>
            <a:pPr marL="0" indent="0">
              <a:buNone/>
            </a:pPr>
            <a:r>
              <a:rPr lang="ru-RU" sz="1800" b="1" dirty="0"/>
              <a:t>Радарный комплекс «Арена»</a:t>
            </a:r>
            <a:endParaRPr lang="ru-RU" sz="1800" dirty="0"/>
          </a:p>
          <a:p>
            <a:pPr marL="0" indent="0">
              <a:buNone/>
            </a:pPr>
            <a:r>
              <a:rPr lang="ru-RU" sz="1800" b="1" dirty="0" smtClean="0"/>
              <a:t>«</a:t>
            </a:r>
            <a:r>
              <a:rPr lang="ru-RU" sz="1800" b="1" dirty="0" err="1"/>
              <a:t>Автоураган</a:t>
            </a:r>
            <a:r>
              <a:rPr lang="ru-RU" sz="1800" b="1" dirty="0" smtClean="0"/>
              <a:t>»</a:t>
            </a:r>
          </a:p>
          <a:p>
            <a:pPr marL="0" indent="0">
              <a:buNone/>
            </a:pPr>
            <a:r>
              <a:rPr lang="ru-RU" sz="1400" dirty="0"/>
              <a:t> </a:t>
            </a:r>
            <a:r>
              <a:rPr lang="ru-RU" sz="1500" b="1" dirty="0"/>
              <a:t>Радарный комплекс «Кордон</a:t>
            </a:r>
            <a:r>
              <a:rPr lang="ru-RU" sz="1500" b="1" dirty="0" smtClean="0"/>
              <a:t>»</a:t>
            </a:r>
          </a:p>
          <a:p>
            <a:pPr marL="0" indent="0">
              <a:buNone/>
            </a:pPr>
            <a:r>
              <a:rPr lang="ru-RU" sz="1500" b="1" dirty="0" smtClean="0"/>
              <a:t> Система </a:t>
            </a:r>
            <a:r>
              <a:rPr lang="ru-RU" sz="1500" b="1" dirty="0"/>
              <a:t>«Крис»</a:t>
            </a:r>
            <a:endParaRPr lang="ru-RU" sz="1500" b="1" dirty="0" smtClean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37142"/>
            <a:ext cx="8229600" cy="844682"/>
          </a:xfrm>
        </p:spPr>
        <p:txBody>
          <a:bodyPr>
            <a:normAutofit fontScale="90000"/>
          </a:bodyPr>
          <a:lstStyle/>
          <a:p>
            <a:pPr lvl="0" algn="ctr"/>
            <a:r>
              <a:rPr lang="ru-RU" dirty="0" smtClean="0"/>
              <a:t>Примеры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02158"/>
            <a:ext cx="2137272" cy="18413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13" y="3340570"/>
            <a:ext cx="2708505" cy="1792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059" y="3280808"/>
            <a:ext cx="3095741" cy="186269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26" y="518767"/>
            <a:ext cx="2072674" cy="17059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78" y="494273"/>
            <a:ext cx="2697470" cy="17495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480" y="459483"/>
            <a:ext cx="2371492" cy="17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121186" y="1547813"/>
            <a:ext cx="8565613" cy="38063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AVEDEX – программное обеспечение (программа, ПО), являющиеся эффективным инструментом для автоматического анализа автомобильного и пешеходного трафика. Программа не использует для подсчета физические датчики и не требует пуско-наладки системы специалистами. Для работы необходимо иметь готовый видеоматериал или подключенную IP-камеру для обработки видеопотока в реальном времени.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Софт для изучения транспортного потока</a:t>
            </a:r>
          </a:p>
        </p:txBody>
      </p:sp>
    </p:spTree>
    <p:extLst>
      <p:ext uri="{BB962C8B-B14F-4D97-AF65-F5344CB8AC3E}">
        <p14:creationId xmlns:p14="http://schemas.microsoft.com/office/powerpoint/2010/main" val="4124498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6199</TotalTime>
  <Words>570</Words>
  <Application>Microsoft Office PowerPoint</Application>
  <PresentationFormat>Экран (16:9)</PresentationFormat>
  <Paragraphs>113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Cover</vt:lpstr>
      <vt:lpstr>1_Cover</vt:lpstr>
      <vt:lpstr>Анализ транспортного потока</vt:lpstr>
      <vt:lpstr>Цель исследования    </vt:lpstr>
      <vt:lpstr>Ряд задач которые необходимо решить в ходе работы:</vt:lpstr>
      <vt:lpstr>Обзор вариантов анализа, исследования и получения информации о дорожной обстановке</vt:lpstr>
      <vt:lpstr>Проблемы изучения транспортного потока</vt:lpstr>
      <vt:lpstr>Презентация PowerPoint</vt:lpstr>
      <vt:lpstr>Виды камер видеонаблюдения и их размещение </vt:lpstr>
      <vt:lpstr>Примеры </vt:lpstr>
      <vt:lpstr>Софт для изучения транспортного потока</vt:lpstr>
      <vt:lpstr>Презентация PowerPoint</vt:lpstr>
      <vt:lpstr>Презентация PowerPoint</vt:lpstr>
      <vt:lpstr>Анализ дорожного движения при помощи программы AVEDEX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 с камеры дорожного движения в программе (выезд на трассу А-181)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Далее я решил попробовать видео с телефона в программе</vt:lpstr>
      <vt:lpstr>Презентация PowerPoint</vt:lpstr>
      <vt:lpstr>Презентация PowerPoint</vt:lpstr>
      <vt:lpstr>Презентация PowerPoint</vt:lpstr>
      <vt:lpstr>Выводы по работе:</vt:lpstr>
      <vt:lpstr>Презентация PowerPoint</vt:lpstr>
      <vt:lpstr>Ссылка на статью в medium sergey-kazak.medium.com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Sergey</cp:lastModifiedBy>
  <cp:revision>89</cp:revision>
  <dcterms:created xsi:type="dcterms:W3CDTF">2014-06-27T12:30:22Z</dcterms:created>
  <dcterms:modified xsi:type="dcterms:W3CDTF">2021-05-31T22:32:08Z</dcterms:modified>
</cp:coreProperties>
</file>